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9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6" d="100"/>
          <a:sy n="116" d="100"/>
        </p:scale>
        <p:origin x="276"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658541-8F3D-43C2-BEF3-47C487FBDCBF}" type="datetimeFigureOut">
              <a:rPr lang="en-US" smtClean="0"/>
              <a:t>7/2/2025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AF1A0C-3CB6-49E2-ABFE-E95E0847D4F7}" type="slidenum">
              <a:rPr lang="en-US" smtClean="0"/>
              <a:t>‹#›</a:t>
            </a:fld>
            <a:endParaRPr lang="en-US"/>
          </a:p>
        </p:txBody>
      </p:sp>
    </p:spTree>
    <p:extLst>
      <p:ext uri="{BB962C8B-B14F-4D97-AF65-F5344CB8AC3E}">
        <p14:creationId xmlns:p14="http://schemas.microsoft.com/office/powerpoint/2010/main" val="228441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6C4566-A25C-4AC6-807C-EEDBA7CF191E}" type="slidenum">
              <a:rPr lang="en-US" smtClean="0"/>
              <a:t>1</a:t>
            </a:fld>
            <a:endParaRPr lang="en-US" dirty="0"/>
          </a:p>
        </p:txBody>
      </p:sp>
    </p:spTree>
    <p:extLst>
      <p:ext uri="{BB962C8B-B14F-4D97-AF65-F5344CB8AC3E}">
        <p14:creationId xmlns:p14="http://schemas.microsoft.com/office/powerpoint/2010/main" val="2794169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BA5B-8F20-60B4-832B-959170A943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7BDDB1-0D62-276D-67DB-85EAC00832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9ACCA3-7ED8-D1B8-211A-818BD0DF1130}"/>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DEB71B84-F5D6-8B37-396A-2AD02BD5C5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70005B-2DFB-9EE1-D3B6-E438CCCF6131}"/>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719412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38D12-044D-52BC-7C5F-ECD5FEF8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9F0F2E-87B1-29B0-8D1C-39629978B9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33B118-222E-8A74-85E4-CD324D883F53}"/>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F8E62C79-2B8A-012A-16BA-13DA82C37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996FBD-684A-CD39-4F30-CBEFBEB83380}"/>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75906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6CE0BE-BCDF-9595-CDCD-9BA795FB8B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EDC49D-967E-FEA3-D8F4-B399155D29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EA6666-90B8-B28E-662A-900DAFD934C4}"/>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3715995A-9D1F-0141-EC44-198B9BDC13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428157-C96F-E488-3960-45AAA2A2605F}"/>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944175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8225C-E77D-89AF-FD8D-A0C2575A66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AB07E0-02F4-1144-0C5C-7235A6DC49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306D4-4178-098F-2C1E-D500168C71C7}"/>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B3E562F3-9B35-D40A-DEAF-3B22B13CF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87169-BACA-B568-2E89-D17002A434DC}"/>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296219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970D1-2ACB-405C-625D-1A13689BC9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F87799-47E6-39C2-79DF-70B007CBD8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43863E-BA2A-1225-AA5D-875B0812A2FA}"/>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835D5D1F-3156-D441-3C88-2FBCFFD71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D13BB2-CE87-CDA5-E50B-2058A5D3732D}"/>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2446151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965C-6F08-8F9E-0D11-63C3B35306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1910DA-02B1-67DC-6F6C-98A0112FB9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83FC70-A85E-C2D4-C023-B6493A425C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9B335A-9ADA-C0B1-6909-621D7833B13B}"/>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6" name="Footer Placeholder 5">
            <a:extLst>
              <a:ext uri="{FF2B5EF4-FFF2-40B4-BE49-F238E27FC236}">
                <a16:creationId xmlns:a16="http://schemas.microsoft.com/office/drawing/2014/main" id="{CEE3D363-5052-8E60-0934-CB9D099E55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4DC05-5F95-7235-F305-F8C196F656FB}"/>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1629139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51DC7-BECD-1EE6-356C-BCE5FC57B9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94523F-1BF8-7404-9F97-2C30602641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B55071-0210-430C-4C9E-95EF08A43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AA4122-E0B8-34F8-9F1A-33CC4F13F7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EA44E1-4E8C-FE09-3366-4E447ADCC7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CBC16C-82B1-F873-9DAE-96CEBF887D20}"/>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8" name="Footer Placeholder 7">
            <a:extLst>
              <a:ext uri="{FF2B5EF4-FFF2-40B4-BE49-F238E27FC236}">
                <a16:creationId xmlns:a16="http://schemas.microsoft.com/office/drawing/2014/main" id="{2E4D13E7-35B4-19B8-814B-9086F81AA2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6856E5-B9FA-E725-225C-F2279F8367EE}"/>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40121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22CC3-0E9E-058C-EBFC-C786BDB8CB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45B58B-310A-42A5-5A1A-98D61BE00E84}"/>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4" name="Footer Placeholder 3">
            <a:extLst>
              <a:ext uri="{FF2B5EF4-FFF2-40B4-BE49-F238E27FC236}">
                <a16:creationId xmlns:a16="http://schemas.microsoft.com/office/drawing/2014/main" id="{BE8FBAEA-53A1-6897-33C7-AC77C5FD41B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1CAFAF-4B12-11CD-A86D-8467F0BE819D}"/>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427135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BF84B5-DB18-E1A8-A04E-727E2AB96E96}"/>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3" name="Footer Placeholder 2">
            <a:extLst>
              <a:ext uri="{FF2B5EF4-FFF2-40B4-BE49-F238E27FC236}">
                <a16:creationId xmlns:a16="http://schemas.microsoft.com/office/drawing/2014/main" id="{C9340A5C-AAA1-ABF4-9831-D3FBC33ED8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2EBC1E-281F-139B-A437-8FBE708BDA94}"/>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2361564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1A3E-CAFA-9567-D70A-22A02C105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01E3C9-CDD5-ED80-5DC3-EBF831A51E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B2E476-5597-8D53-CC19-E0AE012195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C26064-9223-80D5-D77C-E7582C5D699E}"/>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6" name="Footer Placeholder 5">
            <a:extLst>
              <a:ext uri="{FF2B5EF4-FFF2-40B4-BE49-F238E27FC236}">
                <a16:creationId xmlns:a16="http://schemas.microsoft.com/office/drawing/2014/main" id="{E18A641F-DB5F-1BD2-A6B5-9B123FE580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9DBEEA-FCA8-C7C4-91CA-21F3821B99CE}"/>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154210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9103F-FB5D-8AFA-E661-3BEA8C1587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913060-FF2F-544C-E6EF-7D7489FB23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8B0AF6-890A-E4ED-C94A-DB3BCF7F36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7135C8-7926-FF91-6341-53B2FDDD0564}"/>
              </a:ext>
            </a:extLst>
          </p:cNvPr>
          <p:cNvSpPr>
            <a:spLocks noGrp="1"/>
          </p:cNvSpPr>
          <p:nvPr>
            <p:ph type="dt" sz="half" idx="10"/>
          </p:nvPr>
        </p:nvSpPr>
        <p:spPr/>
        <p:txBody>
          <a:bodyPr/>
          <a:lstStyle/>
          <a:p>
            <a:fld id="{E4F9C2D7-C0E3-405F-8AF7-07AB2DBBBC38}" type="datetimeFigureOut">
              <a:rPr lang="en-US" smtClean="0"/>
              <a:t>7/2/2025</a:t>
            </a:fld>
            <a:endParaRPr lang="en-US"/>
          </a:p>
        </p:txBody>
      </p:sp>
      <p:sp>
        <p:nvSpPr>
          <p:cNvPr id="6" name="Footer Placeholder 5">
            <a:extLst>
              <a:ext uri="{FF2B5EF4-FFF2-40B4-BE49-F238E27FC236}">
                <a16:creationId xmlns:a16="http://schemas.microsoft.com/office/drawing/2014/main" id="{ADD9010D-329E-1026-CC54-C4AFF4EDB0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8992E0-246C-209E-FBD8-ED647DEDC66F}"/>
              </a:ext>
            </a:extLst>
          </p:cNvPr>
          <p:cNvSpPr>
            <a:spLocks noGrp="1"/>
          </p:cNvSpPr>
          <p:nvPr>
            <p:ph type="sldNum" sz="quarter" idx="12"/>
          </p:nvPr>
        </p:nvSpPr>
        <p:spPr/>
        <p:txBody>
          <a:bodyPr/>
          <a:lstStyle/>
          <a:p>
            <a:fld id="{07175B9B-AD33-4D1C-836C-969C4A482F81}" type="slidenum">
              <a:rPr lang="en-US" smtClean="0"/>
              <a:t>‹#›</a:t>
            </a:fld>
            <a:endParaRPr lang="en-US"/>
          </a:p>
        </p:txBody>
      </p:sp>
    </p:spTree>
    <p:extLst>
      <p:ext uri="{BB962C8B-B14F-4D97-AF65-F5344CB8AC3E}">
        <p14:creationId xmlns:p14="http://schemas.microsoft.com/office/powerpoint/2010/main" val="170197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6FB72E-0CA1-A550-2331-2301614018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6E5BE4-0229-EDC5-9AFD-5B63A45904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0F656D-059F-5C8D-7E5C-AFC1299A83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F9C2D7-C0E3-405F-8AF7-07AB2DBBBC38}" type="datetimeFigureOut">
              <a:rPr lang="en-US" smtClean="0"/>
              <a:t>7/2/2025</a:t>
            </a:fld>
            <a:endParaRPr lang="en-US"/>
          </a:p>
        </p:txBody>
      </p:sp>
      <p:sp>
        <p:nvSpPr>
          <p:cNvPr id="5" name="Footer Placeholder 4">
            <a:extLst>
              <a:ext uri="{FF2B5EF4-FFF2-40B4-BE49-F238E27FC236}">
                <a16:creationId xmlns:a16="http://schemas.microsoft.com/office/drawing/2014/main" id="{30AC69A3-B846-C149-0B31-B76A786A91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1CD987-E854-5162-6DED-AE87B57E3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75B9B-AD33-4D1C-836C-969C4A482F81}" type="slidenum">
              <a:rPr lang="en-US" smtClean="0"/>
              <a:t>‹#›</a:t>
            </a:fld>
            <a:endParaRPr lang="en-US"/>
          </a:p>
        </p:txBody>
      </p:sp>
      <p:sp>
        <p:nvSpPr>
          <p:cNvPr id="8" name="TextBox 7">
            <a:extLst>
              <a:ext uri="{FF2B5EF4-FFF2-40B4-BE49-F238E27FC236}">
                <a16:creationId xmlns:a16="http://schemas.microsoft.com/office/drawing/2014/main" id="{76C6C141-A2FA-05D2-B3F6-53245EA90F94}"/>
              </a:ext>
            </a:extLst>
          </p:cNvPr>
          <p:cNvSpPr txBox="1"/>
          <p:nvPr userDrawn="1">
            <p:extLst>
              <p:ext uri="{1162E1C5-73C7-4A58-AE30-91384D911F3F}">
                <p184:classification xmlns:p184="http://schemas.microsoft.com/office/powerpoint/2018/4/main" val="ftr"/>
              </p:ext>
            </p:extLst>
          </p:nvPr>
        </p:nvSpPr>
        <p:spPr>
          <a:xfrm>
            <a:off x="190500" y="6515100"/>
            <a:ext cx="43338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Internal</a:t>
            </a:r>
          </a:p>
        </p:txBody>
      </p:sp>
    </p:spTree>
    <p:extLst>
      <p:ext uri="{BB962C8B-B14F-4D97-AF65-F5344CB8AC3E}">
        <p14:creationId xmlns:p14="http://schemas.microsoft.com/office/powerpoint/2010/main" val="619983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www.workbetterec.com/com" TargetMode="External"/><Relationship Id="rId7"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www.workbetterec.com/career" TargetMode="External"/><Relationship Id="rId4" Type="http://schemas.openxmlformats.org/officeDocument/2006/relationships/hyperlink" Target="https://www.workbetterec.com/coac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CAC1A593-60F8-7048-E0F7-F638FB92F1FC}"/>
              </a:ext>
            </a:extLst>
          </p:cNvPr>
          <p:cNvSpPr/>
          <p:nvPr/>
        </p:nvSpPr>
        <p:spPr>
          <a:xfrm>
            <a:off x="2337863" y="5330921"/>
            <a:ext cx="9850068" cy="1058933"/>
          </a:xfrm>
          <a:prstGeom prst="rect">
            <a:avLst/>
          </a:prstGeom>
          <a:solidFill>
            <a:schemeClr val="bg1">
              <a:lumMod val="9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a:solidFill>
                  <a:schemeClr val="tx1"/>
                </a:solidFill>
                <a:latin typeface="Century Gothic" panose="020B0502020202020204" pitchFamily="34" charset="0"/>
              </a:rPr>
              <a:t>  </a:t>
            </a:r>
          </a:p>
        </p:txBody>
      </p:sp>
      <p:sp>
        <p:nvSpPr>
          <p:cNvPr id="44" name="Rectangle 43">
            <a:extLst>
              <a:ext uri="{FF2B5EF4-FFF2-40B4-BE49-F238E27FC236}">
                <a16:creationId xmlns:a16="http://schemas.microsoft.com/office/drawing/2014/main" id="{88C8E6A3-2FDD-22A7-039F-07B280219618}"/>
              </a:ext>
            </a:extLst>
          </p:cNvPr>
          <p:cNvSpPr/>
          <p:nvPr/>
        </p:nvSpPr>
        <p:spPr>
          <a:xfrm>
            <a:off x="2341933" y="3275867"/>
            <a:ext cx="9850068" cy="1058933"/>
          </a:xfrm>
          <a:prstGeom prst="rect">
            <a:avLst/>
          </a:prstGeom>
          <a:solidFill>
            <a:schemeClr val="bg1">
              <a:lumMod val="9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a:solidFill>
                  <a:schemeClr val="tx1"/>
                </a:solidFill>
                <a:latin typeface="Century Gothic" panose="020B0502020202020204" pitchFamily="34" charset="0"/>
              </a:rPr>
              <a:t>  </a:t>
            </a:r>
          </a:p>
        </p:txBody>
      </p:sp>
      <p:sp>
        <p:nvSpPr>
          <p:cNvPr id="1043" name="TextBox 1042">
            <a:extLst>
              <a:ext uri="{FF2B5EF4-FFF2-40B4-BE49-F238E27FC236}">
                <a16:creationId xmlns:a16="http://schemas.microsoft.com/office/drawing/2014/main" id="{6C81BF52-0108-9532-A7A3-AE37346986B9}"/>
              </a:ext>
            </a:extLst>
          </p:cNvPr>
          <p:cNvSpPr txBox="1"/>
          <p:nvPr/>
        </p:nvSpPr>
        <p:spPr>
          <a:xfrm>
            <a:off x="2446866" y="866722"/>
            <a:ext cx="9635067" cy="1015663"/>
          </a:xfrm>
          <a:prstGeom prst="rect">
            <a:avLst/>
          </a:prstGeom>
          <a:noFill/>
          <a:ln>
            <a:noFill/>
          </a:ln>
        </p:spPr>
        <p:txBody>
          <a:bodyPr wrap="square">
            <a:spAutoFit/>
          </a:bodyPr>
          <a:lstStyle/>
          <a:p>
            <a:r>
              <a:rPr lang="en-US" sz="1500" dirty="0"/>
              <a:t>Your communication style blends evidence-based reasoning with strategic thinking and practical problem-solving. It emphasizes verifiable facts, logical arguments, and relevant precedents, while also connecting ideas to broader goals and patterns. It encourages creative exploration of solutions, flexibility in execution, and dynamic, engaging interactions that are focused, efficient, and outcome-driven.</a:t>
            </a:r>
          </a:p>
        </p:txBody>
      </p:sp>
      <p:sp>
        <p:nvSpPr>
          <p:cNvPr id="1024" name="Rectangle 1023">
            <a:extLst>
              <a:ext uri="{FF2B5EF4-FFF2-40B4-BE49-F238E27FC236}">
                <a16:creationId xmlns:a16="http://schemas.microsoft.com/office/drawing/2014/main" id="{86A68DDC-BF60-972D-758E-11E6317A8019}"/>
              </a:ext>
            </a:extLst>
          </p:cNvPr>
          <p:cNvSpPr/>
          <p:nvPr/>
        </p:nvSpPr>
        <p:spPr>
          <a:xfrm>
            <a:off x="-3985" y="3103855"/>
            <a:ext cx="2316879" cy="442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000" dirty="0">
              <a:solidFill>
                <a:schemeClr val="tx1">
                  <a:lumMod val="65000"/>
                  <a:lumOff val="35000"/>
                </a:schemeClr>
              </a:solidFill>
              <a:latin typeface="Century Gothic" panose="020B0502020202020204" pitchFamily="34" charset="0"/>
            </a:endParaRPr>
          </a:p>
        </p:txBody>
      </p:sp>
      <p:sp>
        <p:nvSpPr>
          <p:cNvPr id="3" name="Rectangle 2">
            <a:extLst>
              <a:ext uri="{FF2B5EF4-FFF2-40B4-BE49-F238E27FC236}">
                <a16:creationId xmlns:a16="http://schemas.microsoft.com/office/drawing/2014/main" id="{ED5489D9-D4C7-66D4-AB6D-760B97731EDC}"/>
              </a:ext>
            </a:extLst>
          </p:cNvPr>
          <p:cNvSpPr/>
          <p:nvPr/>
        </p:nvSpPr>
        <p:spPr>
          <a:xfrm>
            <a:off x="-3985" y="6389855"/>
            <a:ext cx="12195983" cy="468145"/>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4" name="TextBox 3">
            <a:extLst>
              <a:ext uri="{FF2B5EF4-FFF2-40B4-BE49-F238E27FC236}">
                <a16:creationId xmlns:a16="http://schemas.microsoft.com/office/drawing/2014/main" id="{08C107E4-AFB6-130A-32CD-4A5D81543BFD}"/>
              </a:ext>
            </a:extLst>
          </p:cNvPr>
          <p:cNvSpPr txBox="1"/>
          <p:nvPr/>
        </p:nvSpPr>
        <p:spPr>
          <a:xfrm>
            <a:off x="128089" y="6487592"/>
            <a:ext cx="6029726" cy="276999"/>
          </a:xfrm>
          <a:prstGeom prst="rect">
            <a:avLst/>
          </a:prstGeom>
          <a:noFill/>
        </p:spPr>
        <p:txBody>
          <a:bodyPr wrap="square">
            <a:spAutoFit/>
          </a:bodyPr>
          <a:lstStyle/>
          <a:p>
            <a:r>
              <a:rPr lang="en-US" sz="1200" dirty="0">
                <a:solidFill>
                  <a:schemeClr val="bg1"/>
                </a:solidFill>
              </a:rPr>
              <a:t>For tailored </a:t>
            </a:r>
            <a:r>
              <a:rPr lang="en-US" sz="1200" i="1" dirty="0">
                <a:solidFill>
                  <a:schemeClr val="bg1"/>
                </a:solidFill>
              </a:rPr>
              <a:t>workbette</a:t>
            </a:r>
            <a:r>
              <a:rPr lang="en-US" sz="1200" dirty="0">
                <a:solidFill>
                  <a:schemeClr val="bg1"/>
                </a:solidFill>
              </a:rPr>
              <a:t>rec.com </a:t>
            </a:r>
            <a:r>
              <a:rPr lang="en-US" sz="1200" b="1" dirty="0">
                <a:solidFill>
                  <a:schemeClr val="bg1"/>
                </a:solidFill>
              </a:rPr>
              <a:t>communication, coaching </a:t>
            </a:r>
            <a:r>
              <a:rPr lang="en-US" sz="1200" dirty="0">
                <a:solidFill>
                  <a:schemeClr val="bg1"/>
                </a:solidFill>
              </a:rPr>
              <a:t>and</a:t>
            </a:r>
            <a:r>
              <a:rPr lang="en-US" sz="1200" b="1" dirty="0">
                <a:solidFill>
                  <a:schemeClr val="bg1"/>
                </a:solidFill>
              </a:rPr>
              <a:t> career </a:t>
            </a:r>
            <a:r>
              <a:rPr lang="en-US" sz="1200" dirty="0">
                <a:solidFill>
                  <a:schemeClr val="bg1"/>
                </a:solidFill>
              </a:rPr>
              <a:t>insights, click here</a:t>
            </a:r>
          </a:p>
        </p:txBody>
      </p:sp>
      <p:sp>
        <p:nvSpPr>
          <p:cNvPr id="5" name="Rectangle: Rounded Corners 4">
            <a:hlinkClick r:id="rId3"/>
            <a:extLst>
              <a:ext uri="{FF2B5EF4-FFF2-40B4-BE49-F238E27FC236}">
                <a16:creationId xmlns:a16="http://schemas.microsoft.com/office/drawing/2014/main" id="{315461D0-0AD3-A66A-DE0E-499D320CBADB}"/>
              </a:ext>
            </a:extLst>
          </p:cNvPr>
          <p:cNvSpPr/>
          <p:nvPr/>
        </p:nvSpPr>
        <p:spPr>
          <a:xfrm>
            <a:off x="6520401" y="6505671"/>
            <a:ext cx="1456303" cy="237922"/>
          </a:xfrm>
          <a:prstGeom prst="round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Communication</a:t>
            </a:r>
          </a:p>
        </p:txBody>
      </p:sp>
      <p:sp>
        <p:nvSpPr>
          <p:cNvPr id="6" name="Rectangle: Rounded Corners 5">
            <a:hlinkClick r:id="rId4"/>
            <a:extLst>
              <a:ext uri="{FF2B5EF4-FFF2-40B4-BE49-F238E27FC236}">
                <a16:creationId xmlns:a16="http://schemas.microsoft.com/office/drawing/2014/main" id="{88853304-77C6-3B26-3B39-7BB7283835F4}"/>
              </a:ext>
            </a:extLst>
          </p:cNvPr>
          <p:cNvSpPr/>
          <p:nvPr/>
        </p:nvSpPr>
        <p:spPr>
          <a:xfrm>
            <a:off x="8407197" y="6505671"/>
            <a:ext cx="1456303" cy="237922"/>
          </a:xfrm>
          <a:prstGeom prst="round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Coaching</a:t>
            </a:r>
          </a:p>
        </p:txBody>
      </p:sp>
      <p:sp>
        <p:nvSpPr>
          <p:cNvPr id="7" name="Rectangle: Rounded Corners 6">
            <a:hlinkClick r:id="rId5"/>
            <a:extLst>
              <a:ext uri="{FF2B5EF4-FFF2-40B4-BE49-F238E27FC236}">
                <a16:creationId xmlns:a16="http://schemas.microsoft.com/office/drawing/2014/main" id="{57A2AB44-927F-5F5F-8A6F-3F17C8ED5415}"/>
              </a:ext>
            </a:extLst>
          </p:cNvPr>
          <p:cNvSpPr/>
          <p:nvPr/>
        </p:nvSpPr>
        <p:spPr>
          <a:xfrm>
            <a:off x="10269976" y="6505671"/>
            <a:ext cx="1456303" cy="237922"/>
          </a:xfrm>
          <a:prstGeom prst="round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Career</a:t>
            </a:r>
          </a:p>
        </p:txBody>
      </p:sp>
      <p:pic>
        <p:nvPicPr>
          <p:cNvPr id="8" name="Graphic 7" descr="Right pointing backhand index with solid fill">
            <a:extLst>
              <a:ext uri="{FF2B5EF4-FFF2-40B4-BE49-F238E27FC236}">
                <a16:creationId xmlns:a16="http://schemas.microsoft.com/office/drawing/2014/main" id="{6626C308-4E01-2A5F-4268-E74FBD03598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742171" y="6406194"/>
            <a:ext cx="428809" cy="428809"/>
          </a:xfrm>
          <a:prstGeom prst="rect">
            <a:avLst/>
          </a:prstGeom>
        </p:spPr>
      </p:pic>
      <p:pic>
        <p:nvPicPr>
          <p:cNvPr id="22" name="Picture 2" descr="How to Navigate the Workplace with Related Colleagues Madison WI">
            <a:extLst>
              <a:ext uri="{FF2B5EF4-FFF2-40B4-BE49-F238E27FC236}">
                <a16:creationId xmlns:a16="http://schemas.microsoft.com/office/drawing/2014/main" id="{AD8D5656-8C47-F537-21F8-B97CA1F6C364}"/>
              </a:ext>
            </a:extLst>
          </p:cNvPr>
          <p:cNvPicPr>
            <a:picLocks noChangeAspect="1" noChangeArrowheads="1"/>
          </p:cNvPicPr>
          <p:nvPr/>
        </p:nvPicPr>
        <p:blipFill rotWithShape="1">
          <a:blip r:embed="rId8">
            <a:alphaModFix amt="22000"/>
            <a:extLst>
              <a:ext uri="{28A0092B-C50C-407E-A947-70E740481C1C}">
                <a14:useLocalDpi xmlns:a14="http://schemas.microsoft.com/office/drawing/2010/main" val="0"/>
              </a:ext>
            </a:extLst>
          </a:blip>
          <a:srcRect l="62194" r="14462"/>
          <a:stretch/>
        </p:blipFill>
        <p:spPr bwMode="auto">
          <a:xfrm>
            <a:off x="50" y="0"/>
            <a:ext cx="2341856" cy="6858001"/>
          </a:xfrm>
          <a:prstGeom prst="rect">
            <a:avLst/>
          </a:prstGeom>
          <a:noFill/>
          <a:effectLst>
            <a:outerShdw blurRad="50800" dist="50800" dir="5400000" algn="ctr" rotWithShape="0">
              <a:srgbClr val="000000">
                <a:alpha val="0"/>
              </a:srgbClr>
            </a:outerShdw>
          </a:effectLst>
          <a:extLst>
            <a:ext uri="{909E8E84-426E-40DD-AFC4-6F175D3DCCD1}">
              <a14:hiddenFill xmlns:a14="http://schemas.microsoft.com/office/drawing/2010/main">
                <a:solidFill>
                  <a:srgbClr val="FFFFFF"/>
                </a:solidFill>
              </a14:hiddenFill>
            </a:ext>
          </a:extLst>
        </p:spPr>
      </p:pic>
      <p:sp>
        <p:nvSpPr>
          <p:cNvPr id="23" name="Rectangle 22">
            <a:extLst>
              <a:ext uri="{FF2B5EF4-FFF2-40B4-BE49-F238E27FC236}">
                <a16:creationId xmlns:a16="http://schemas.microsoft.com/office/drawing/2014/main" id="{C48B5CD1-45E3-E355-6BB6-5767C523DA35}"/>
              </a:ext>
            </a:extLst>
          </p:cNvPr>
          <p:cNvSpPr/>
          <p:nvPr/>
        </p:nvSpPr>
        <p:spPr>
          <a:xfrm>
            <a:off x="2341906" y="-79"/>
            <a:ext cx="9850044" cy="759581"/>
          </a:xfrm>
          <a:prstGeom prst="rect">
            <a:avLst/>
          </a:prstGeom>
          <a:solidFill>
            <a:schemeClr val="bg1">
              <a:lumMod val="9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a:solidFill>
                  <a:schemeClr val="tx1"/>
                </a:solidFill>
                <a:latin typeface="Century Gothic" panose="020B0502020202020204" pitchFamily="34" charset="0"/>
              </a:rPr>
              <a:t>  Communication Profile</a:t>
            </a:r>
          </a:p>
        </p:txBody>
      </p:sp>
      <p:sp>
        <p:nvSpPr>
          <p:cNvPr id="24" name="TextBox 23">
            <a:extLst>
              <a:ext uri="{FF2B5EF4-FFF2-40B4-BE49-F238E27FC236}">
                <a16:creationId xmlns:a16="http://schemas.microsoft.com/office/drawing/2014/main" id="{B61393F7-B8FF-DF88-8FE7-50B52F536E9E}"/>
              </a:ext>
            </a:extLst>
          </p:cNvPr>
          <p:cNvSpPr txBox="1"/>
          <p:nvPr/>
        </p:nvSpPr>
        <p:spPr>
          <a:xfrm>
            <a:off x="328" y="2997575"/>
            <a:ext cx="2325128" cy="707886"/>
          </a:xfrm>
          <a:prstGeom prst="rect">
            <a:avLst/>
          </a:prstGeom>
          <a:noFill/>
        </p:spPr>
        <p:txBody>
          <a:bodyPr wrap="square">
            <a:spAutoFit/>
          </a:bodyPr>
          <a:lstStyle/>
          <a:p>
            <a:pPr algn="ctr"/>
            <a:r>
              <a:rPr lang="en-US" sz="4000" dirty="0">
                <a:ln>
                  <a:solidFill>
                    <a:schemeClr val="tx1">
                      <a:lumMod val="50000"/>
                      <a:lumOff val="50000"/>
                    </a:schemeClr>
                  </a:solidFill>
                </a:ln>
                <a:solidFill>
                  <a:schemeClr val="bg1"/>
                </a:solidFill>
                <a:latin typeface="Century Gothic" panose="020B0502020202020204" pitchFamily="34" charset="0"/>
              </a:rPr>
              <a:t>WB</a:t>
            </a:r>
            <a:r>
              <a:rPr lang="en-US" sz="4000" b="1" dirty="0">
                <a:ln>
                  <a:solidFill>
                    <a:schemeClr val="tx1">
                      <a:lumMod val="50000"/>
                      <a:lumOff val="50000"/>
                    </a:schemeClr>
                  </a:solidFill>
                </a:ln>
                <a:solidFill>
                  <a:schemeClr val="bg1"/>
                </a:solidFill>
                <a:latin typeface="Century Gothic" panose="020B0502020202020204" pitchFamily="34" charset="0"/>
              </a:rPr>
              <a:t>16</a:t>
            </a:r>
          </a:p>
        </p:txBody>
      </p:sp>
      <p:sp>
        <p:nvSpPr>
          <p:cNvPr id="26" name="Rectangle 25">
            <a:extLst>
              <a:ext uri="{FF2B5EF4-FFF2-40B4-BE49-F238E27FC236}">
                <a16:creationId xmlns:a16="http://schemas.microsoft.com/office/drawing/2014/main" id="{55B63D59-03CC-B64C-EB5C-CD6E8E94CDAD}"/>
              </a:ext>
            </a:extLst>
          </p:cNvPr>
          <p:cNvSpPr/>
          <p:nvPr/>
        </p:nvSpPr>
        <p:spPr>
          <a:xfrm>
            <a:off x="35561" y="55834"/>
            <a:ext cx="2289896" cy="631284"/>
          </a:xfrm>
          <a:prstGeom prst="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solidFill>
                  <a:schemeClr val="bg1"/>
                </a:solidFill>
                <a:latin typeface="Century Gothic" panose="020B0502020202020204" pitchFamily="34" charset="0"/>
              </a:rPr>
              <a:t>Work-Better</a:t>
            </a:r>
          </a:p>
        </p:txBody>
      </p:sp>
      <p:sp>
        <p:nvSpPr>
          <p:cNvPr id="30" name="Rectangle 29">
            <a:extLst>
              <a:ext uri="{FF2B5EF4-FFF2-40B4-BE49-F238E27FC236}">
                <a16:creationId xmlns:a16="http://schemas.microsoft.com/office/drawing/2014/main" id="{103B8560-8654-C9E0-0F3B-A33CA6E88D09}"/>
              </a:ext>
            </a:extLst>
          </p:cNvPr>
          <p:cNvSpPr/>
          <p:nvPr/>
        </p:nvSpPr>
        <p:spPr>
          <a:xfrm rot="5400000">
            <a:off x="79427" y="758187"/>
            <a:ext cx="2175023" cy="234185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300" b="1" dirty="0">
                <a:ln>
                  <a:solidFill>
                    <a:schemeClr val="bg1"/>
                  </a:solidFill>
                </a:ln>
                <a:solidFill>
                  <a:srgbClr val="00B050"/>
                </a:solidFill>
                <a:latin typeface="Century Gothic" panose="020B0502020202020204" pitchFamily="34" charset="0"/>
              </a:rPr>
              <a:t>My </a:t>
            </a:r>
          </a:p>
          <a:p>
            <a:pPr algn="ctr"/>
            <a:r>
              <a:rPr lang="en-US" sz="3300" b="1" dirty="0">
                <a:ln>
                  <a:solidFill>
                    <a:schemeClr val="bg1"/>
                  </a:solidFill>
                </a:ln>
                <a:solidFill>
                  <a:srgbClr val="00B050"/>
                </a:solidFill>
                <a:latin typeface="Century Gothic" panose="020B0502020202020204" pitchFamily="34" charset="0"/>
              </a:rPr>
              <a:t>Profile</a:t>
            </a:r>
          </a:p>
        </p:txBody>
      </p:sp>
      <p:sp>
        <p:nvSpPr>
          <p:cNvPr id="29" name="TextBox 28">
            <a:extLst>
              <a:ext uri="{FF2B5EF4-FFF2-40B4-BE49-F238E27FC236}">
                <a16:creationId xmlns:a16="http://schemas.microsoft.com/office/drawing/2014/main" id="{C84A21B1-5405-C7E0-D7A7-C1A24839096D}"/>
              </a:ext>
            </a:extLst>
          </p:cNvPr>
          <p:cNvSpPr txBox="1"/>
          <p:nvPr/>
        </p:nvSpPr>
        <p:spPr>
          <a:xfrm>
            <a:off x="0" y="4053143"/>
            <a:ext cx="2325456" cy="1200329"/>
          </a:xfrm>
          <a:prstGeom prst="rect">
            <a:avLst/>
          </a:prstGeom>
          <a:noFill/>
        </p:spPr>
        <p:txBody>
          <a:bodyPr wrap="square">
            <a:spAutoFit/>
          </a:bodyPr>
          <a:lstStyle/>
          <a:p>
            <a:pPr algn="ctr"/>
            <a:r>
              <a:rPr lang="en-US" i="1" dirty="0"/>
              <a:t>"Smart and Curious thinker who cannot resist an intellectual challenge"</a:t>
            </a:r>
          </a:p>
        </p:txBody>
      </p:sp>
      <p:sp>
        <p:nvSpPr>
          <p:cNvPr id="39" name="TextBox 38">
            <a:extLst>
              <a:ext uri="{FF2B5EF4-FFF2-40B4-BE49-F238E27FC236}">
                <a16:creationId xmlns:a16="http://schemas.microsoft.com/office/drawing/2014/main" id="{BBD3E1C0-B0E0-820A-FC69-A29575BB5EF6}"/>
              </a:ext>
            </a:extLst>
          </p:cNvPr>
          <p:cNvSpPr txBox="1"/>
          <p:nvPr/>
        </p:nvSpPr>
        <p:spPr>
          <a:xfrm>
            <a:off x="5305525" y="5350330"/>
            <a:ext cx="6814496" cy="1015663"/>
          </a:xfrm>
          <a:prstGeom prst="rect">
            <a:avLst/>
          </a:prstGeom>
          <a:noFill/>
          <a:ln>
            <a:noFill/>
          </a:ln>
        </p:spPr>
        <p:txBody>
          <a:bodyPr wrap="square">
            <a:spAutoFit/>
          </a:bodyPr>
          <a:lstStyle/>
          <a:p>
            <a:pPr marL="285750" indent="-285750" algn="l" fontAlgn="base">
              <a:buFont typeface="Wingdings" panose="05000000000000000000" pitchFamily="2" charset="2"/>
              <a:buChar char="ü"/>
            </a:pPr>
            <a:r>
              <a:rPr lang="en-US" sz="1500" b="0" dirty="0">
                <a:solidFill>
                  <a:srgbClr val="000000"/>
                </a:solidFill>
                <a:effectLst/>
              </a:rPr>
              <a:t>Provide facts that can be verified where possible </a:t>
            </a:r>
          </a:p>
          <a:p>
            <a:pPr marL="285750" indent="-285750" algn="l" fontAlgn="base">
              <a:buFont typeface="Wingdings" panose="05000000000000000000" pitchFamily="2" charset="2"/>
              <a:buChar char="ü"/>
            </a:pPr>
            <a:r>
              <a:rPr lang="en-US" sz="1500" b="0" dirty="0">
                <a:solidFill>
                  <a:srgbClr val="000000"/>
                </a:solidFill>
                <a:effectLst/>
              </a:rPr>
              <a:t>Include objective evidence and corroboration of information</a:t>
            </a:r>
          </a:p>
          <a:p>
            <a:pPr marL="285750" indent="-285750" algn="l" fontAlgn="base">
              <a:buFont typeface="Wingdings" panose="05000000000000000000" pitchFamily="2" charset="2"/>
              <a:buChar char="ü"/>
            </a:pPr>
            <a:r>
              <a:rPr lang="en-US" sz="1500" b="0" dirty="0">
                <a:solidFill>
                  <a:srgbClr val="000000"/>
                </a:solidFill>
                <a:effectLst/>
              </a:rPr>
              <a:t>Present relevant previously established precedence</a:t>
            </a:r>
          </a:p>
          <a:p>
            <a:pPr marL="285750" indent="-285750" algn="l" fontAlgn="base">
              <a:buFont typeface="Wingdings" panose="05000000000000000000" pitchFamily="2" charset="2"/>
              <a:buChar char="ü"/>
            </a:pPr>
            <a:r>
              <a:rPr lang="en-US" sz="1500" b="0" dirty="0">
                <a:solidFill>
                  <a:srgbClr val="000000"/>
                </a:solidFill>
                <a:effectLst/>
              </a:rPr>
              <a:t>Use logic and fact–based arguments to support conclusions </a:t>
            </a:r>
          </a:p>
        </p:txBody>
      </p:sp>
      <p:sp>
        <p:nvSpPr>
          <p:cNvPr id="41" name="Rectangle 40">
            <a:extLst>
              <a:ext uri="{FF2B5EF4-FFF2-40B4-BE49-F238E27FC236}">
                <a16:creationId xmlns:a16="http://schemas.microsoft.com/office/drawing/2014/main" id="{B3755383-E5DA-23E8-6A80-16612E6B7F1E}"/>
              </a:ext>
            </a:extLst>
          </p:cNvPr>
          <p:cNvSpPr/>
          <p:nvPr/>
        </p:nvSpPr>
        <p:spPr>
          <a:xfrm rot="5400000">
            <a:off x="3305680" y="4502587"/>
            <a:ext cx="817472" cy="2736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500" b="1" dirty="0">
                <a:solidFill>
                  <a:srgbClr val="00B050"/>
                </a:solidFill>
                <a:latin typeface="Century Gothic" panose="020B0502020202020204" pitchFamily="34" charset="0"/>
              </a:rPr>
              <a:t>Evidence </a:t>
            </a:r>
          </a:p>
          <a:p>
            <a:pPr algn="ctr"/>
            <a:r>
              <a:rPr lang="en-US" sz="1500" dirty="0">
                <a:solidFill>
                  <a:srgbClr val="00B050"/>
                </a:solidFill>
                <a:latin typeface="Century Gothic" panose="020B0502020202020204" pitchFamily="34" charset="0"/>
              </a:rPr>
              <a:t>and</a:t>
            </a:r>
            <a:r>
              <a:rPr lang="en-US" sz="1500" b="1" dirty="0">
                <a:solidFill>
                  <a:srgbClr val="00B050"/>
                </a:solidFill>
                <a:latin typeface="Century Gothic" panose="020B0502020202020204" pitchFamily="34" charset="0"/>
              </a:rPr>
              <a:t> Facts</a:t>
            </a:r>
          </a:p>
        </p:txBody>
      </p:sp>
      <p:sp>
        <p:nvSpPr>
          <p:cNvPr id="43" name="Rectangle 42">
            <a:extLst>
              <a:ext uri="{FF2B5EF4-FFF2-40B4-BE49-F238E27FC236}">
                <a16:creationId xmlns:a16="http://schemas.microsoft.com/office/drawing/2014/main" id="{B329091A-F544-AA2D-FE56-4C9873DA7110}"/>
              </a:ext>
            </a:extLst>
          </p:cNvPr>
          <p:cNvSpPr/>
          <p:nvPr/>
        </p:nvSpPr>
        <p:spPr>
          <a:xfrm rot="5400000">
            <a:off x="3297449" y="1388884"/>
            <a:ext cx="817472" cy="2736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500" b="1" dirty="0">
                <a:solidFill>
                  <a:srgbClr val="00B050"/>
                </a:solidFill>
                <a:latin typeface="Century Gothic" panose="020B0502020202020204" pitchFamily="34" charset="0"/>
              </a:rPr>
              <a:t>Big Picture</a:t>
            </a:r>
          </a:p>
          <a:p>
            <a:pPr algn="ctr"/>
            <a:r>
              <a:rPr lang="en-US" sz="1500" dirty="0">
                <a:solidFill>
                  <a:srgbClr val="00B050"/>
                </a:solidFill>
                <a:latin typeface="Century Gothic" panose="020B0502020202020204" pitchFamily="34" charset="0"/>
              </a:rPr>
              <a:t>approach</a:t>
            </a:r>
            <a:endParaRPr lang="en-US" sz="1500" b="1" dirty="0">
              <a:solidFill>
                <a:srgbClr val="00B050"/>
              </a:solidFill>
              <a:latin typeface="Century Gothic" panose="020B0502020202020204" pitchFamily="34" charset="0"/>
            </a:endParaRPr>
          </a:p>
        </p:txBody>
      </p:sp>
      <p:sp>
        <p:nvSpPr>
          <p:cNvPr id="46" name="TextBox 45">
            <a:extLst>
              <a:ext uri="{FF2B5EF4-FFF2-40B4-BE49-F238E27FC236}">
                <a16:creationId xmlns:a16="http://schemas.microsoft.com/office/drawing/2014/main" id="{7C2FC798-2F12-3740-21B7-80D1E3F1FF10}"/>
              </a:ext>
            </a:extLst>
          </p:cNvPr>
          <p:cNvSpPr txBox="1"/>
          <p:nvPr/>
        </p:nvSpPr>
        <p:spPr>
          <a:xfrm>
            <a:off x="5303034" y="2283795"/>
            <a:ext cx="6814496" cy="1015663"/>
          </a:xfrm>
          <a:prstGeom prst="rect">
            <a:avLst/>
          </a:prstGeom>
          <a:noFill/>
          <a:ln>
            <a:noFill/>
          </a:ln>
        </p:spPr>
        <p:txBody>
          <a:bodyPr wrap="square">
            <a:spAutoFit/>
          </a:bodyPr>
          <a:lstStyle/>
          <a:p>
            <a:pPr marL="285750" indent="-285750" algn="l" fontAlgn="base">
              <a:buFont typeface="Wingdings" panose="05000000000000000000" pitchFamily="2" charset="2"/>
              <a:buChar char="ü"/>
            </a:pPr>
            <a:r>
              <a:rPr lang="en-US" sz="1500" b="0" dirty="0">
                <a:solidFill>
                  <a:srgbClr val="000000"/>
                </a:solidFill>
                <a:effectLst/>
              </a:rPr>
              <a:t>Talk about the big picture, connecting your conversation to the outcome desired</a:t>
            </a:r>
          </a:p>
          <a:p>
            <a:pPr marL="285750" indent="-285750" algn="l" fontAlgn="base">
              <a:buFont typeface="Wingdings" panose="05000000000000000000" pitchFamily="2" charset="2"/>
              <a:buChar char="ü"/>
            </a:pPr>
            <a:r>
              <a:rPr lang="en-US" sz="1500" b="0" dirty="0">
                <a:solidFill>
                  <a:srgbClr val="000000"/>
                </a:solidFill>
                <a:effectLst/>
              </a:rPr>
              <a:t>Draw attention to relevant patterns within the information</a:t>
            </a:r>
          </a:p>
          <a:p>
            <a:pPr marL="285750" indent="-285750" algn="l" fontAlgn="base">
              <a:buFont typeface="Wingdings" panose="05000000000000000000" pitchFamily="2" charset="2"/>
              <a:buChar char="ü"/>
            </a:pPr>
            <a:r>
              <a:rPr lang="en-US" sz="1500" b="0" dirty="0">
                <a:solidFill>
                  <a:srgbClr val="000000"/>
                </a:solidFill>
                <a:effectLst/>
              </a:rPr>
              <a:t>Explore past precedence and in relation the to topic being discussed</a:t>
            </a:r>
          </a:p>
          <a:p>
            <a:pPr marL="285750" indent="-285750" algn="l" fontAlgn="base">
              <a:buFont typeface="Wingdings" panose="05000000000000000000" pitchFamily="2" charset="2"/>
              <a:buChar char="ü"/>
            </a:pPr>
            <a:r>
              <a:rPr lang="en-US" sz="1500" b="0" dirty="0">
                <a:solidFill>
                  <a:srgbClr val="000000"/>
                </a:solidFill>
                <a:effectLst/>
              </a:rPr>
              <a:t>Discuss or entertain imaginative new ideas and potential possibilities</a:t>
            </a:r>
          </a:p>
        </p:txBody>
      </p:sp>
      <p:sp>
        <p:nvSpPr>
          <p:cNvPr id="54" name="TextBox 53">
            <a:extLst>
              <a:ext uri="{FF2B5EF4-FFF2-40B4-BE49-F238E27FC236}">
                <a16:creationId xmlns:a16="http://schemas.microsoft.com/office/drawing/2014/main" id="{E06105B6-BF26-27A8-9BB6-E09B9511AAD4}"/>
              </a:ext>
            </a:extLst>
          </p:cNvPr>
          <p:cNvSpPr txBox="1"/>
          <p:nvPr/>
        </p:nvSpPr>
        <p:spPr>
          <a:xfrm>
            <a:off x="5305525" y="3299105"/>
            <a:ext cx="6814496" cy="1015663"/>
          </a:xfrm>
          <a:prstGeom prst="rect">
            <a:avLst/>
          </a:prstGeom>
          <a:noFill/>
          <a:ln>
            <a:noFill/>
          </a:ln>
        </p:spPr>
        <p:txBody>
          <a:bodyPr wrap="square">
            <a:spAutoFit/>
          </a:bodyPr>
          <a:lstStyle/>
          <a:p>
            <a:pPr marL="285750" indent="-285750" algn="l" fontAlgn="base">
              <a:buFont typeface="Wingdings" panose="05000000000000000000" pitchFamily="2" charset="2"/>
              <a:buChar char="ü"/>
            </a:pPr>
            <a:r>
              <a:rPr lang="en-US" sz="1500" b="0" dirty="0">
                <a:solidFill>
                  <a:srgbClr val="000000"/>
                </a:solidFill>
                <a:effectLst/>
              </a:rPr>
              <a:t>Talk about solutions to problems or challenges faced (Pros and Cons)</a:t>
            </a:r>
          </a:p>
          <a:p>
            <a:pPr marL="285750" indent="-285750" algn="l" fontAlgn="base">
              <a:buFont typeface="Wingdings" panose="05000000000000000000" pitchFamily="2" charset="2"/>
              <a:buChar char="ü"/>
            </a:pPr>
            <a:r>
              <a:rPr lang="en-US" sz="1500" b="0" dirty="0">
                <a:solidFill>
                  <a:srgbClr val="000000"/>
                </a:solidFill>
                <a:effectLst/>
              </a:rPr>
              <a:t>Allow for multiple options to be presented, discussed or considered</a:t>
            </a:r>
          </a:p>
          <a:p>
            <a:pPr marL="285750" indent="-285750" algn="l" fontAlgn="base">
              <a:buFont typeface="Wingdings" panose="05000000000000000000" pitchFamily="2" charset="2"/>
              <a:buChar char="ü"/>
            </a:pPr>
            <a:r>
              <a:rPr lang="en-US" sz="1500" b="0" dirty="0">
                <a:solidFill>
                  <a:srgbClr val="000000"/>
                </a:solidFill>
                <a:effectLst/>
              </a:rPr>
              <a:t>Allow for flexibility in timeline or delivery schedule where possible</a:t>
            </a:r>
          </a:p>
          <a:p>
            <a:pPr marL="285750" indent="-285750" algn="l" fontAlgn="base">
              <a:buFont typeface="Wingdings" panose="05000000000000000000" pitchFamily="2" charset="2"/>
              <a:buChar char="ü"/>
            </a:pPr>
            <a:r>
              <a:rPr lang="en-US" sz="1500" b="0" dirty="0">
                <a:solidFill>
                  <a:srgbClr val="000000"/>
                </a:solidFill>
                <a:effectLst/>
              </a:rPr>
              <a:t>Explore the potential benefits of un-orthodox approaches, solutions or strategies</a:t>
            </a:r>
          </a:p>
        </p:txBody>
      </p:sp>
      <p:sp>
        <p:nvSpPr>
          <p:cNvPr id="59" name="Rectangle 58">
            <a:extLst>
              <a:ext uri="{FF2B5EF4-FFF2-40B4-BE49-F238E27FC236}">
                <a16:creationId xmlns:a16="http://schemas.microsoft.com/office/drawing/2014/main" id="{D537BAA4-7EFC-8974-C3CB-11EEE5E7FFA3}"/>
              </a:ext>
            </a:extLst>
          </p:cNvPr>
          <p:cNvSpPr/>
          <p:nvPr/>
        </p:nvSpPr>
        <p:spPr>
          <a:xfrm rot="5400000">
            <a:off x="3305680" y="2451362"/>
            <a:ext cx="817472" cy="2736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500" b="1" dirty="0">
                <a:solidFill>
                  <a:srgbClr val="00B050"/>
                </a:solidFill>
                <a:latin typeface="Century Gothic" panose="020B0502020202020204" pitchFamily="34" charset="0"/>
              </a:rPr>
              <a:t>Practical</a:t>
            </a:r>
          </a:p>
          <a:p>
            <a:pPr algn="ctr"/>
            <a:r>
              <a:rPr lang="en-US" sz="1500" dirty="0">
                <a:solidFill>
                  <a:srgbClr val="00B050"/>
                </a:solidFill>
                <a:latin typeface="Century Gothic" panose="020B0502020202020204" pitchFamily="34" charset="0"/>
              </a:rPr>
              <a:t>and</a:t>
            </a:r>
            <a:r>
              <a:rPr lang="en-US" sz="1500" b="1" dirty="0">
                <a:solidFill>
                  <a:srgbClr val="00B050"/>
                </a:solidFill>
                <a:latin typeface="Century Gothic" panose="020B0502020202020204" pitchFamily="34" charset="0"/>
              </a:rPr>
              <a:t> Flexible</a:t>
            </a:r>
          </a:p>
        </p:txBody>
      </p:sp>
      <p:sp>
        <p:nvSpPr>
          <p:cNvPr id="60" name="TextBox 59">
            <a:extLst>
              <a:ext uri="{FF2B5EF4-FFF2-40B4-BE49-F238E27FC236}">
                <a16:creationId xmlns:a16="http://schemas.microsoft.com/office/drawing/2014/main" id="{C1540A10-6E0C-F448-C55E-570DBC0263DB}"/>
              </a:ext>
            </a:extLst>
          </p:cNvPr>
          <p:cNvSpPr txBox="1"/>
          <p:nvPr/>
        </p:nvSpPr>
        <p:spPr>
          <a:xfrm>
            <a:off x="5307182" y="4312537"/>
            <a:ext cx="6814496" cy="1015663"/>
          </a:xfrm>
          <a:prstGeom prst="rect">
            <a:avLst/>
          </a:prstGeom>
          <a:noFill/>
          <a:ln>
            <a:noFill/>
          </a:ln>
        </p:spPr>
        <p:txBody>
          <a:bodyPr wrap="square">
            <a:spAutoFit/>
          </a:bodyPr>
          <a:lstStyle/>
          <a:p>
            <a:pPr marL="285750" indent="-285750" algn="l" fontAlgn="base">
              <a:buFont typeface="Wingdings" panose="05000000000000000000" pitchFamily="2" charset="2"/>
              <a:buChar char="ü"/>
            </a:pPr>
            <a:r>
              <a:rPr lang="en-US" sz="1500" b="0" dirty="0">
                <a:solidFill>
                  <a:srgbClr val="000000"/>
                </a:solidFill>
                <a:effectLst/>
              </a:rPr>
              <a:t>Maximize effectiveness through an energetic and up-tempo style</a:t>
            </a:r>
          </a:p>
          <a:p>
            <a:pPr marL="285750" indent="-285750" algn="l" fontAlgn="base">
              <a:buFont typeface="Wingdings" panose="05000000000000000000" pitchFamily="2" charset="2"/>
              <a:buChar char="ü"/>
            </a:pPr>
            <a:r>
              <a:rPr lang="en-US" sz="1500" b="0" dirty="0">
                <a:solidFill>
                  <a:srgbClr val="000000"/>
                </a:solidFill>
                <a:effectLst/>
              </a:rPr>
              <a:t>Drive interest and engagement through creative use of media formats</a:t>
            </a:r>
          </a:p>
          <a:p>
            <a:pPr marL="285750" indent="-285750" algn="l" fontAlgn="base">
              <a:buFont typeface="Wingdings" panose="05000000000000000000" pitchFamily="2" charset="2"/>
              <a:buChar char="ü"/>
            </a:pPr>
            <a:r>
              <a:rPr lang="en-US" sz="1500" b="0" dirty="0">
                <a:solidFill>
                  <a:srgbClr val="000000"/>
                </a:solidFill>
                <a:effectLst/>
              </a:rPr>
              <a:t>Allow for robust group conversation where possible</a:t>
            </a:r>
          </a:p>
          <a:p>
            <a:pPr marL="285750" indent="-285750" algn="l" fontAlgn="base">
              <a:buFont typeface="Wingdings" panose="05000000000000000000" pitchFamily="2" charset="2"/>
              <a:buChar char="ü"/>
            </a:pPr>
            <a:r>
              <a:rPr lang="en-US" sz="1500" b="0" dirty="0">
                <a:solidFill>
                  <a:srgbClr val="000000"/>
                </a:solidFill>
                <a:effectLst/>
              </a:rPr>
              <a:t>Go straight to the point, prioritizing efficiency in a task-focused approach</a:t>
            </a:r>
          </a:p>
        </p:txBody>
      </p:sp>
      <p:sp>
        <p:nvSpPr>
          <p:cNvPr id="61" name="Rectangle 60">
            <a:extLst>
              <a:ext uri="{FF2B5EF4-FFF2-40B4-BE49-F238E27FC236}">
                <a16:creationId xmlns:a16="http://schemas.microsoft.com/office/drawing/2014/main" id="{66307364-B2B7-9420-7575-BBC6186009FD}"/>
              </a:ext>
            </a:extLst>
          </p:cNvPr>
          <p:cNvSpPr/>
          <p:nvPr/>
        </p:nvSpPr>
        <p:spPr>
          <a:xfrm rot="5400000">
            <a:off x="3309802" y="3460496"/>
            <a:ext cx="817472" cy="2736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500" b="1" dirty="0">
                <a:solidFill>
                  <a:srgbClr val="00B050"/>
                </a:solidFill>
                <a:latin typeface="Century Gothic" panose="020B0502020202020204" pitchFamily="34" charset="0"/>
              </a:rPr>
              <a:t>Engagement</a:t>
            </a:r>
            <a:r>
              <a:rPr lang="en-US" sz="1500" dirty="0">
                <a:solidFill>
                  <a:srgbClr val="00B050"/>
                </a:solidFill>
                <a:latin typeface="Century Gothic" panose="020B0502020202020204" pitchFamily="34" charset="0"/>
              </a:rPr>
              <a:t> and </a:t>
            </a:r>
          </a:p>
          <a:p>
            <a:pPr algn="ctr"/>
            <a:r>
              <a:rPr lang="en-US" sz="1500" b="1" dirty="0">
                <a:solidFill>
                  <a:srgbClr val="00B050"/>
                </a:solidFill>
                <a:latin typeface="Century Gothic" panose="020B0502020202020204" pitchFamily="34" charset="0"/>
              </a:rPr>
              <a:t>Activities</a:t>
            </a:r>
          </a:p>
        </p:txBody>
      </p:sp>
    </p:spTree>
    <p:extLst>
      <p:ext uri="{BB962C8B-B14F-4D97-AF65-F5344CB8AC3E}">
        <p14:creationId xmlns:p14="http://schemas.microsoft.com/office/powerpoint/2010/main" val="19994441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1479</TotalTime>
  <Words>264</Words>
  <Application>Microsoft Office PowerPoint</Application>
  <PresentationFormat>Widescreen</PresentationFormat>
  <Paragraphs>38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Joseph M (he/him/his)</dc:creator>
  <cp:lastModifiedBy>Anderson, Joseph M (he/him/his)</cp:lastModifiedBy>
  <cp:revision>66</cp:revision>
  <dcterms:created xsi:type="dcterms:W3CDTF">2024-07-18T22:43:49Z</dcterms:created>
  <dcterms:modified xsi:type="dcterms:W3CDTF">2025-07-02T18:28:03Z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8c63503-0fb3-4712-a32e-7ecb4b7d79e8_Enabled">
    <vt:lpwstr>true</vt:lpwstr>
  </property>
  <property fmtid="{D5CDD505-2E9C-101B-9397-08002B2CF9AE}" pid="3" name="MSIP_Label_88c63503-0fb3-4712-a32e-7ecb4b7d79e8_SetDate">
    <vt:lpwstr>2024-07-18T22:59:12Z</vt:lpwstr>
  </property>
  <property fmtid="{D5CDD505-2E9C-101B-9397-08002B2CF9AE}" pid="4" name="MSIP_Label_88c63503-0fb3-4712-a32e-7ecb4b7d79e8_Method">
    <vt:lpwstr>Standard</vt:lpwstr>
  </property>
  <property fmtid="{D5CDD505-2E9C-101B-9397-08002B2CF9AE}" pid="5" name="MSIP_Label_88c63503-0fb3-4712-a32e-7ecb4b7d79e8_Name">
    <vt:lpwstr>88c63503-0fb3-4712-a32e-7ecb4b7d79e8</vt:lpwstr>
  </property>
  <property fmtid="{D5CDD505-2E9C-101B-9397-08002B2CF9AE}" pid="6" name="MSIP_Label_88c63503-0fb3-4712-a32e-7ecb4b7d79e8_SiteId">
    <vt:lpwstr>d9da684f-2c03-432a-a7b6-ed714ffc7683</vt:lpwstr>
  </property>
  <property fmtid="{D5CDD505-2E9C-101B-9397-08002B2CF9AE}" pid="7" name="MSIP_Label_88c63503-0fb3-4712-a32e-7ecb4b7d79e8_ActionId">
    <vt:lpwstr>6ca30c44-5f3c-40eb-98e0-0d6b773bb522</vt:lpwstr>
  </property>
  <property fmtid="{D5CDD505-2E9C-101B-9397-08002B2CF9AE}" pid="8" name="MSIP_Label_88c63503-0fb3-4712-a32e-7ecb4b7d79e8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Internal</vt:lpwstr>
  </property>
</Properties>
</file>